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75" r:id="rId4"/>
    <p:sldId id="258" r:id="rId5"/>
    <p:sldId id="259" r:id="rId6"/>
    <p:sldId id="260" r:id="rId7"/>
    <p:sldId id="261" r:id="rId8"/>
    <p:sldId id="273" r:id="rId9"/>
    <p:sldId id="262" r:id="rId10"/>
    <p:sldId id="263" r:id="rId11"/>
    <p:sldId id="264" r:id="rId12"/>
    <p:sldId id="265" r:id="rId13"/>
    <p:sldId id="271" r:id="rId14"/>
    <p:sldId id="272" r:id="rId15"/>
    <p:sldId id="266" r:id="rId16"/>
    <p:sldId id="267" r:id="rId17"/>
    <p:sldId id="268" r:id="rId18"/>
    <p:sldId id="269" r:id="rId19"/>
    <p:sldId id="276" r:id="rId20"/>
    <p:sldId id="277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91" autoAdjust="0"/>
    <p:restoredTop sz="94660"/>
  </p:normalViewPr>
  <p:slideViewPr>
    <p:cSldViewPr snapToGrid="0" snapToObjects="1">
      <p:cViewPr>
        <p:scale>
          <a:sx n="120" d="100"/>
          <a:sy n="120" d="100"/>
        </p:scale>
        <p:origin x="-768" y="173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printerSettings" Target="printerSettings/printerSettings1.bin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2EC11-36B1-0748-95FA-B94C1C6D6A84}" type="datetimeFigureOut">
              <a:rPr lang="en-US" smtClean="0"/>
              <a:t>1/10/16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67E3D-78EB-2945-BBB4-AC80AC1094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895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2EC11-36B1-0748-95FA-B94C1C6D6A84}" type="datetimeFigureOut">
              <a:rPr lang="en-US" smtClean="0"/>
              <a:t>1/10/16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67E3D-78EB-2945-BBB4-AC80AC1094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0744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2EC11-36B1-0748-95FA-B94C1C6D6A84}" type="datetimeFigureOut">
              <a:rPr lang="en-US" smtClean="0"/>
              <a:t>1/10/16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67E3D-78EB-2945-BBB4-AC80AC1094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2435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2EC11-36B1-0748-95FA-B94C1C6D6A84}" type="datetimeFigureOut">
              <a:rPr lang="en-US" smtClean="0"/>
              <a:t>1/10/16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67E3D-78EB-2945-BBB4-AC80AC1094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3667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2EC11-36B1-0748-95FA-B94C1C6D6A84}" type="datetimeFigureOut">
              <a:rPr lang="en-US" smtClean="0"/>
              <a:t>1/10/16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67E3D-78EB-2945-BBB4-AC80AC1094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5673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2EC11-36B1-0748-95FA-B94C1C6D6A84}" type="datetimeFigureOut">
              <a:rPr lang="en-US" smtClean="0"/>
              <a:t>1/10/16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67E3D-78EB-2945-BBB4-AC80AC1094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8986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2EC11-36B1-0748-95FA-B94C1C6D6A84}" type="datetimeFigureOut">
              <a:rPr lang="en-US" smtClean="0"/>
              <a:t>1/10/16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67E3D-78EB-2945-BBB4-AC80AC1094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2254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2EC11-36B1-0748-95FA-B94C1C6D6A84}" type="datetimeFigureOut">
              <a:rPr lang="en-US" smtClean="0"/>
              <a:t>1/10/16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67E3D-78EB-2945-BBB4-AC80AC1094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674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2EC11-36B1-0748-95FA-B94C1C6D6A84}" type="datetimeFigureOut">
              <a:rPr lang="en-US" smtClean="0"/>
              <a:t>1/10/16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67E3D-78EB-2945-BBB4-AC80AC1094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7782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2EC11-36B1-0748-95FA-B94C1C6D6A84}" type="datetimeFigureOut">
              <a:rPr lang="en-US" smtClean="0"/>
              <a:t>1/10/16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67E3D-78EB-2945-BBB4-AC80AC1094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2578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2EC11-36B1-0748-95FA-B94C1C6D6A84}" type="datetimeFigureOut">
              <a:rPr lang="en-US" smtClean="0"/>
              <a:t>1/10/16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67E3D-78EB-2945-BBB4-AC80AC1094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99349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72EC11-36B1-0748-95FA-B94C1C6D6A84}" type="datetimeFigureOut">
              <a:rPr lang="en-US" smtClean="0"/>
              <a:t>1/10/16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667E3D-78EB-2945-BBB4-AC80AC1094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0617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Intro to Machine Learning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Tyler Tomita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03850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classification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649" y="1600200"/>
            <a:ext cx="6034617" cy="4525963"/>
          </a:xfrm>
        </p:spPr>
      </p:pic>
      <p:sp>
        <p:nvSpPr>
          <p:cNvPr id="5" name="TextBox 4"/>
          <p:cNvSpPr txBox="1"/>
          <p:nvPr/>
        </p:nvSpPr>
        <p:spPr>
          <a:xfrm>
            <a:off x="6616298" y="2502429"/>
            <a:ext cx="2341435" cy="2862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X</a:t>
            </a:r>
            <a:r>
              <a:rPr lang="en-US" baseline="-25000" dirty="0" smtClean="0"/>
              <a:t>1</a:t>
            </a:r>
            <a:r>
              <a:rPr lang="en-US" dirty="0" smtClean="0"/>
              <a:t>: sepal length</a:t>
            </a:r>
          </a:p>
          <a:p>
            <a:r>
              <a:rPr lang="en-US" dirty="0" smtClean="0"/>
              <a:t>X</a:t>
            </a:r>
            <a:r>
              <a:rPr lang="en-US" baseline="-25000" dirty="0" smtClean="0"/>
              <a:t>2</a:t>
            </a:r>
            <a:r>
              <a:rPr lang="en-US" dirty="0" smtClean="0"/>
              <a:t>: sepal width</a:t>
            </a:r>
          </a:p>
          <a:p>
            <a:endParaRPr lang="en-US" dirty="0"/>
          </a:p>
          <a:p>
            <a:r>
              <a:rPr lang="en-US" dirty="0" smtClean="0"/>
              <a:t>Y: flower type</a:t>
            </a:r>
          </a:p>
          <a:p>
            <a:endParaRPr lang="en-US" dirty="0"/>
          </a:p>
          <a:p>
            <a:r>
              <a:rPr lang="en-US" dirty="0" smtClean="0"/>
              <a:t>Find a classifier function f(X) that predicts flower type from sepal length and sepal width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727599" y="2915734"/>
            <a:ext cx="16086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Linear decision boundary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01649" y="5894917"/>
            <a:ext cx="86560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LDA: f(X) = I[log(P(</a:t>
            </a:r>
            <a:r>
              <a:rPr lang="en-US" sz="1600" dirty="0" err="1" smtClean="0"/>
              <a:t>setosa|X</a:t>
            </a:r>
            <a:r>
              <a:rPr lang="en-US" sz="1600" dirty="0" smtClean="0"/>
              <a:t>;</a:t>
            </a:r>
            <a:r>
              <a:rPr lang="en-US" sz="1600" dirty="0" smtClean="0"/>
              <a:t> </a:t>
            </a:r>
            <a:r>
              <a:rPr lang="en-US" sz="1600" dirty="0" err="1" smtClean="0"/>
              <a:t>θ</a:t>
            </a:r>
            <a:r>
              <a:rPr lang="en-US" sz="1600" dirty="0" smtClean="0"/>
              <a:t>)/P(</a:t>
            </a:r>
            <a:r>
              <a:rPr lang="en-US" sz="1600" dirty="0" err="1" smtClean="0"/>
              <a:t>versicolor|X;θ</a:t>
            </a:r>
            <a:r>
              <a:rPr lang="en-US" sz="1600" dirty="0" smtClean="0"/>
              <a:t>)) &lt; 0], where </a:t>
            </a:r>
            <a:r>
              <a:rPr lang="en-US" sz="1600" dirty="0" smtClean="0"/>
              <a:t>log(P(</a:t>
            </a:r>
            <a:r>
              <a:rPr lang="en-US" sz="1600" dirty="0" err="1" smtClean="0"/>
              <a:t>setosa|X</a:t>
            </a:r>
            <a:r>
              <a:rPr lang="en-US" sz="1600" dirty="0" smtClean="0"/>
              <a:t>; </a:t>
            </a:r>
            <a:r>
              <a:rPr lang="en-US" sz="1600" dirty="0" err="1" smtClean="0"/>
              <a:t>θ</a:t>
            </a:r>
            <a:r>
              <a:rPr lang="en-US" sz="1600" dirty="0" smtClean="0"/>
              <a:t>)/P(</a:t>
            </a:r>
            <a:r>
              <a:rPr lang="en-US" sz="1600" dirty="0" err="1" smtClean="0"/>
              <a:t>versicolor|X;θ</a:t>
            </a:r>
            <a:r>
              <a:rPr lang="en-US" sz="1600" dirty="0" smtClean="0"/>
              <a:t>)) is linear in X.</a:t>
            </a:r>
          </a:p>
          <a:p>
            <a:r>
              <a:rPr lang="en-US" sz="1600" dirty="0" smtClean="0"/>
              <a:t>Decision boundary: the set of possible values of X </a:t>
            </a:r>
            <a:r>
              <a:rPr lang="en-US" sz="1600" dirty="0" err="1" smtClean="0"/>
              <a:t>s.t.</a:t>
            </a:r>
            <a:r>
              <a:rPr lang="en-US" sz="1600" dirty="0" smtClean="0"/>
              <a:t> </a:t>
            </a:r>
            <a:r>
              <a:rPr lang="en-US" sz="1600" dirty="0" smtClean="0"/>
              <a:t>log(P(</a:t>
            </a:r>
            <a:r>
              <a:rPr lang="en-US" sz="1600" dirty="0" err="1" smtClean="0"/>
              <a:t>setosa|X</a:t>
            </a:r>
            <a:r>
              <a:rPr lang="en-US" sz="1600" dirty="0" smtClean="0"/>
              <a:t>; </a:t>
            </a:r>
            <a:r>
              <a:rPr lang="en-US" sz="1600" dirty="0" err="1" smtClean="0"/>
              <a:t>θ</a:t>
            </a:r>
            <a:r>
              <a:rPr lang="en-US" sz="1600" dirty="0" smtClean="0"/>
              <a:t>)/P(</a:t>
            </a:r>
            <a:r>
              <a:rPr lang="en-US" sz="1600" dirty="0" err="1" smtClean="0"/>
              <a:t>versicolor|X;θ</a:t>
            </a:r>
            <a:r>
              <a:rPr lang="en-US" sz="1600" dirty="0" smtClean="0"/>
              <a:t>)) = 0</a:t>
            </a:r>
            <a:endParaRPr lang="en-US" sz="1600" dirty="0" smtClean="0"/>
          </a:p>
        </p:txBody>
      </p:sp>
    </p:spTree>
    <p:extLst>
      <p:ext uri="{BB962C8B-B14F-4D97-AF65-F5344CB8AC3E}">
        <p14:creationId xmlns:p14="http://schemas.microsoft.com/office/powerpoint/2010/main" val="36951344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classification</a:t>
            </a:r>
            <a:endParaRPr lang="en-US" dirty="0"/>
          </a:p>
        </p:txBody>
      </p:sp>
      <p:pic>
        <p:nvPicPr>
          <p:cNvPr id="4" name="Content Placeholder 3" descr="classification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187" r="-18187"/>
          <a:stretch>
            <a:fillRect/>
          </a:stretch>
        </p:blipFill>
        <p:spPr>
          <a:xfrm>
            <a:off x="-795842" y="1600200"/>
            <a:ext cx="8229600" cy="4525963"/>
          </a:xfrm>
        </p:spPr>
      </p:pic>
      <p:sp>
        <p:nvSpPr>
          <p:cNvPr id="5" name="TextBox 4"/>
          <p:cNvSpPr txBox="1"/>
          <p:nvPr/>
        </p:nvSpPr>
        <p:spPr>
          <a:xfrm>
            <a:off x="6616298" y="2502429"/>
            <a:ext cx="2341435" cy="2862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X</a:t>
            </a:r>
            <a:r>
              <a:rPr lang="en-US" baseline="-25000" dirty="0" smtClean="0"/>
              <a:t>1</a:t>
            </a:r>
            <a:r>
              <a:rPr lang="en-US" dirty="0" smtClean="0"/>
              <a:t>: sepal length</a:t>
            </a:r>
          </a:p>
          <a:p>
            <a:r>
              <a:rPr lang="en-US" dirty="0" smtClean="0"/>
              <a:t>X</a:t>
            </a:r>
            <a:r>
              <a:rPr lang="en-US" baseline="-25000" dirty="0" smtClean="0"/>
              <a:t>2</a:t>
            </a:r>
            <a:r>
              <a:rPr lang="en-US" dirty="0" smtClean="0"/>
              <a:t>: sepal width</a:t>
            </a:r>
          </a:p>
          <a:p>
            <a:endParaRPr lang="en-US" dirty="0"/>
          </a:p>
          <a:p>
            <a:r>
              <a:rPr lang="en-US" dirty="0" smtClean="0"/>
              <a:t>Y: flower type</a:t>
            </a:r>
          </a:p>
          <a:p>
            <a:endParaRPr lang="en-US" dirty="0"/>
          </a:p>
          <a:p>
            <a:r>
              <a:rPr lang="en-US" dirty="0" smtClean="0"/>
              <a:t>Find a classifier function f(X) that predicts flower type from sepal length and sepal width</a:t>
            </a:r>
            <a:endParaRPr lang="en-US" dirty="0"/>
          </a:p>
        </p:txBody>
      </p:sp>
      <p:sp>
        <p:nvSpPr>
          <p:cNvPr id="11" name="Freeform 10"/>
          <p:cNvSpPr/>
          <p:nvPr/>
        </p:nvSpPr>
        <p:spPr>
          <a:xfrm>
            <a:off x="2048933" y="2490478"/>
            <a:ext cx="3589867" cy="3080589"/>
          </a:xfrm>
          <a:custGeom>
            <a:avLst/>
            <a:gdLst>
              <a:gd name="connsiteX0" fmla="*/ 0 w 3589867"/>
              <a:gd name="connsiteY0" fmla="*/ 3080589 h 3080589"/>
              <a:gd name="connsiteX1" fmla="*/ 355600 w 3589867"/>
              <a:gd name="connsiteY1" fmla="*/ 2233922 h 3080589"/>
              <a:gd name="connsiteX2" fmla="*/ 2048934 w 3589867"/>
              <a:gd name="connsiteY2" fmla="*/ 743789 h 3080589"/>
              <a:gd name="connsiteX3" fmla="*/ 3589867 w 3589867"/>
              <a:gd name="connsiteY3" fmla="*/ 15655 h 3080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9867" h="3080589">
                <a:moveTo>
                  <a:pt x="0" y="3080589"/>
                </a:moveTo>
                <a:cubicBezTo>
                  <a:pt x="7055" y="2851989"/>
                  <a:pt x="14111" y="2623389"/>
                  <a:pt x="355600" y="2233922"/>
                </a:cubicBezTo>
                <a:cubicBezTo>
                  <a:pt x="697089" y="1844455"/>
                  <a:pt x="1509890" y="1113500"/>
                  <a:pt x="2048934" y="743789"/>
                </a:cubicBezTo>
                <a:cubicBezTo>
                  <a:pt x="2587978" y="374078"/>
                  <a:pt x="3186289" y="-91589"/>
                  <a:pt x="3589867" y="15655"/>
                </a:cubicBezTo>
              </a:path>
            </a:pathLst>
          </a:cu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727599" y="2915734"/>
            <a:ext cx="16086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Nonlinear decision boundary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01649" y="5894917"/>
            <a:ext cx="8656084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QDA: f(X) = I[log(P(</a:t>
            </a:r>
            <a:r>
              <a:rPr lang="en-US" sz="1600" dirty="0" err="1" smtClean="0"/>
              <a:t>setosa|X</a:t>
            </a:r>
            <a:r>
              <a:rPr lang="en-US" sz="1600" dirty="0" smtClean="0"/>
              <a:t>;</a:t>
            </a:r>
            <a:r>
              <a:rPr lang="en-US" sz="1600" dirty="0" smtClean="0"/>
              <a:t> </a:t>
            </a:r>
            <a:r>
              <a:rPr lang="en-US" sz="1600" dirty="0" err="1" smtClean="0"/>
              <a:t>θ</a:t>
            </a:r>
            <a:r>
              <a:rPr lang="en-US" sz="1600" dirty="0" smtClean="0"/>
              <a:t>)/P(</a:t>
            </a:r>
            <a:r>
              <a:rPr lang="en-US" sz="1600" dirty="0" err="1" smtClean="0"/>
              <a:t>versicolor|X;θ</a:t>
            </a:r>
            <a:r>
              <a:rPr lang="en-US" sz="1600" dirty="0" smtClean="0"/>
              <a:t>)) &lt; 0], where </a:t>
            </a:r>
            <a:r>
              <a:rPr lang="en-US" sz="1600" dirty="0" smtClean="0"/>
              <a:t>log(P(</a:t>
            </a:r>
            <a:r>
              <a:rPr lang="en-US" sz="1600" dirty="0" err="1" smtClean="0"/>
              <a:t>setosa|X</a:t>
            </a:r>
            <a:r>
              <a:rPr lang="en-US" sz="1600" dirty="0" smtClean="0"/>
              <a:t>; </a:t>
            </a:r>
            <a:r>
              <a:rPr lang="en-US" sz="1600" dirty="0" err="1" smtClean="0"/>
              <a:t>θ</a:t>
            </a:r>
            <a:r>
              <a:rPr lang="en-US" sz="1600" dirty="0" smtClean="0"/>
              <a:t>)/P(</a:t>
            </a:r>
            <a:r>
              <a:rPr lang="en-US" sz="1600" dirty="0" err="1" smtClean="0"/>
              <a:t>versicolor|X;θ</a:t>
            </a:r>
            <a:r>
              <a:rPr lang="en-US" sz="1600" dirty="0" smtClean="0"/>
              <a:t>)) is </a:t>
            </a:r>
            <a:r>
              <a:rPr lang="en-US" sz="1600" i="1" dirty="0" smtClean="0"/>
              <a:t>quadratic</a:t>
            </a:r>
            <a:r>
              <a:rPr lang="en-US" sz="1600" dirty="0" smtClean="0"/>
              <a:t> in X</a:t>
            </a:r>
          </a:p>
        </p:txBody>
      </p:sp>
    </p:spTree>
    <p:extLst>
      <p:ext uri="{BB962C8B-B14F-4D97-AF65-F5344CB8AC3E}">
        <p14:creationId xmlns:p14="http://schemas.microsoft.com/office/powerpoint/2010/main" val="4903800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Overview of classification algorithms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Linear (produces linear decision boundary)</a:t>
            </a:r>
          </a:p>
          <a:p>
            <a:pPr lvl="1"/>
            <a:r>
              <a:rPr lang="en-US" dirty="0" smtClean="0"/>
              <a:t>Linear discriminant analysis (LDA), logistic regression, linear support vector machine (SVM)</a:t>
            </a:r>
          </a:p>
          <a:p>
            <a:r>
              <a:rPr lang="en-US" dirty="0" smtClean="0"/>
              <a:t>Nonlinear</a:t>
            </a:r>
          </a:p>
          <a:p>
            <a:pPr lvl="1"/>
            <a:r>
              <a:rPr lang="en-US" dirty="0" smtClean="0"/>
              <a:t>Quadratic discriminant analysis (QDA), k-nearest neighbors (k-NN), nonlinear SVM, neural networks, classification trees, random forests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7161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Decision tree</a:t>
            </a:r>
            <a:endParaRPr lang="en-US" dirty="0"/>
          </a:p>
        </p:txBody>
      </p:sp>
      <p:pic>
        <p:nvPicPr>
          <p:cNvPr id="4" name="Content Placeholder 3" descr="classification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187" r="-18187"/>
          <a:stretch>
            <a:fillRect/>
          </a:stretch>
        </p:blipFill>
        <p:spPr>
          <a:xfrm>
            <a:off x="-778910" y="1854196"/>
            <a:ext cx="6553233" cy="3604026"/>
          </a:xfrm>
        </p:spPr>
      </p:pic>
    </p:spTree>
    <p:extLst>
      <p:ext uri="{BB962C8B-B14F-4D97-AF65-F5344CB8AC3E}">
        <p14:creationId xmlns:p14="http://schemas.microsoft.com/office/powerpoint/2010/main" val="633469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Classification tree</a:t>
            </a:r>
            <a:endParaRPr lang="en-US" dirty="0"/>
          </a:p>
        </p:txBody>
      </p:sp>
      <p:pic>
        <p:nvPicPr>
          <p:cNvPr id="4" name="Content Placeholder 3" descr="classification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187" r="-18187"/>
          <a:stretch>
            <a:fillRect/>
          </a:stretch>
        </p:blipFill>
        <p:spPr>
          <a:xfrm>
            <a:off x="-778910" y="1854196"/>
            <a:ext cx="6553233" cy="3604026"/>
          </a:xfrm>
        </p:spPr>
      </p:pic>
      <p:pic>
        <p:nvPicPr>
          <p:cNvPr id="3" name="Picture 2" descr="classification tre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2917" y="1617145"/>
            <a:ext cx="5017266" cy="3589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469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Classification </a:t>
            </a:r>
            <a:r>
              <a:rPr lang="en-US" dirty="0" smtClean="0"/>
              <a:t>tree</a:t>
            </a:r>
            <a:endParaRPr lang="en-US" dirty="0"/>
          </a:p>
        </p:txBody>
      </p:sp>
      <p:pic>
        <p:nvPicPr>
          <p:cNvPr id="4" name="Content Placeholder 3" descr="classification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187" r="-18187"/>
          <a:stretch>
            <a:fillRect/>
          </a:stretch>
        </p:blipFill>
        <p:spPr>
          <a:xfrm>
            <a:off x="-778910" y="1854196"/>
            <a:ext cx="6553233" cy="3604026"/>
          </a:xfrm>
        </p:spPr>
      </p:pic>
      <p:pic>
        <p:nvPicPr>
          <p:cNvPr id="3" name="Picture 2" descr="classification tre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2917" y="1617145"/>
            <a:ext cx="5017266" cy="3589867"/>
          </a:xfrm>
          <a:prstGeom prst="rect">
            <a:avLst/>
          </a:prstGeom>
        </p:spPr>
      </p:pic>
      <p:cxnSp>
        <p:nvCxnSpPr>
          <p:cNvPr id="9" name="Straight Connector 8"/>
          <p:cNvCxnSpPr/>
          <p:nvPr/>
        </p:nvCxnSpPr>
        <p:spPr>
          <a:xfrm flipV="1">
            <a:off x="2550583" y="2095500"/>
            <a:ext cx="0" cy="2942166"/>
          </a:xfrm>
          <a:prstGeom prst="line">
            <a:avLst/>
          </a:prstGeom>
          <a:ln cap="sq">
            <a:solidFill>
              <a:schemeClr val="tx1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62732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Classification </a:t>
            </a:r>
            <a:r>
              <a:rPr lang="en-US" dirty="0" smtClean="0"/>
              <a:t>tree</a:t>
            </a:r>
            <a:endParaRPr lang="en-US" dirty="0"/>
          </a:p>
        </p:txBody>
      </p:sp>
      <p:pic>
        <p:nvPicPr>
          <p:cNvPr id="4" name="Content Placeholder 3" descr="classification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187" r="-18187"/>
          <a:stretch>
            <a:fillRect/>
          </a:stretch>
        </p:blipFill>
        <p:spPr>
          <a:xfrm>
            <a:off x="-778910" y="1854196"/>
            <a:ext cx="6553233" cy="3604026"/>
          </a:xfrm>
        </p:spPr>
      </p:pic>
      <p:pic>
        <p:nvPicPr>
          <p:cNvPr id="3" name="Picture 2" descr="classification tre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2917" y="1617145"/>
            <a:ext cx="5017266" cy="3589867"/>
          </a:xfrm>
          <a:prstGeom prst="rect">
            <a:avLst/>
          </a:prstGeom>
        </p:spPr>
      </p:pic>
      <p:cxnSp>
        <p:nvCxnSpPr>
          <p:cNvPr id="9" name="Straight Connector 8"/>
          <p:cNvCxnSpPr/>
          <p:nvPr/>
        </p:nvCxnSpPr>
        <p:spPr>
          <a:xfrm flipV="1">
            <a:off x="2550583" y="2095500"/>
            <a:ext cx="0" cy="2942166"/>
          </a:xfrm>
          <a:prstGeom prst="line">
            <a:avLst/>
          </a:prstGeom>
          <a:ln cap="sq">
            <a:solidFill>
              <a:schemeClr val="tx1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709083" y="4053417"/>
            <a:ext cx="1841500" cy="0"/>
          </a:xfrm>
          <a:prstGeom prst="line">
            <a:avLst/>
          </a:prstGeom>
          <a:ln cap="sq">
            <a:solidFill>
              <a:schemeClr val="tx1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48415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Classification </a:t>
            </a:r>
            <a:r>
              <a:rPr lang="en-US" dirty="0" smtClean="0"/>
              <a:t>tree</a:t>
            </a:r>
            <a:endParaRPr lang="en-US" dirty="0"/>
          </a:p>
        </p:txBody>
      </p:sp>
      <p:pic>
        <p:nvPicPr>
          <p:cNvPr id="4" name="Content Placeholder 3" descr="classification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187" r="-18187"/>
          <a:stretch>
            <a:fillRect/>
          </a:stretch>
        </p:blipFill>
        <p:spPr>
          <a:xfrm>
            <a:off x="-778910" y="1854196"/>
            <a:ext cx="6553233" cy="3604026"/>
          </a:xfrm>
        </p:spPr>
      </p:pic>
      <p:pic>
        <p:nvPicPr>
          <p:cNvPr id="3" name="Picture 2" descr="classification tre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2917" y="1617145"/>
            <a:ext cx="5017266" cy="3589867"/>
          </a:xfrm>
          <a:prstGeom prst="rect">
            <a:avLst/>
          </a:prstGeom>
        </p:spPr>
      </p:pic>
      <p:cxnSp>
        <p:nvCxnSpPr>
          <p:cNvPr id="9" name="Straight Connector 8"/>
          <p:cNvCxnSpPr/>
          <p:nvPr/>
        </p:nvCxnSpPr>
        <p:spPr>
          <a:xfrm flipV="1">
            <a:off x="2550583" y="2095500"/>
            <a:ext cx="0" cy="2942166"/>
          </a:xfrm>
          <a:prstGeom prst="line">
            <a:avLst/>
          </a:prstGeom>
          <a:ln cap="sq">
            <a:solidFill>
              <a:schemeClr val="tx1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709083" y="4053417"/>
            <a:ext cx="1841500" cy="0"/>
          </a:xfrm>
          <a:prstGeom prst="line">
            <a:avLst/>
          </a:prstGeom>
          <a:ln cap="sq">
            <a:solidFill>
              <a:schemeClr val="tx1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2550583" y="3333749"/>
            <a:ext cx="1873250" cy="0"/>
          </a:xfrm>
          <a:prstGeom prst="line">
            <a:avLst/>
          </a:prstGeom>
          <a:ln cap="sq">
            <a:solidFill>
              <a:schemeClr val="tx1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48415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Classification </a:t>
            </a:r>
            <a:r>
              <a:rPr lang="en-US" dirty="0" smtClean="0"/>
              <a:t>tree</a:t>
            </a:r>
            <a:endParaRPr lang="en-US" dirty="0"/>
          </a:p>
        </p:txBody>
      </p:sp>
      <p:pic>
        <p:nvPicPr>
          <p:cNvPr id="4" name="Content Placeholder 3" descr="classification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187" r="-18187"/>
          <a:stretch>
            <a:fillRect/>
          </a:stretch>
        </p:blipFill>
        <p:spPr>
          <a:xfrm>
            <a:off x="-778910" y="1854196"/>
            <a:ext cx="6553233" cy="3604026"/>
          </a:xfrm>
        </p:spPr>
      </p:pic>
      <p:pic>
        <p:nvPicPr>
          <p:cNvPr id="3" name="Picture 2" descr="classification tre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2917" y="1617145"/>
            <a:ext cx="5017266" cy="3589867"/>
          </a:xfrm>
          <a:prstGeom prst="rect">
            <a:avLst/>
          </a:prstGeom>
        </p:spPr>
      </p:pic>
      <p:cxnSp>
        <p:nvCxnSpPr>
          <p:cNvPr id="9" name="Straight Connector 8"/>
          <p:cNvCxnSpPr/>
          <p:nvPr/>
        </p:nvCxnSpPr>
        <p:spPr>
          <a:xfrm flipV="1">
            <a:off x="2550583" y="2095500"/>
            <a:ext cx="0" cy="2942166"/>
          </a:xfrm>
          <a:prstGeom prst="line">
            <a:avLst/>
          </a:prstGeom>
          <a:ln cap="sq">
            <a:solidFill>
              <a:schemeClr val="tx1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709083" y="4053417"/>
            <a:ext cx="1841500" cy="0"/>
          </a:xfrm>
          <a:prstGeom prst="line">
            <a:avLst/>
          </a:prstGeom>
          <a:ln cap="sq">
            <a:solidFill>
              <a:schemeClr val="tx1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2550583" y="3333749"/>
            <a:ext cx="1873250" cy="0"/>
          </a:xfrm>
          <a:prstGeom prst="line">
            <a:avLst/>
          </a:prstGeom>
          <a:ln cap="sq">
            <a:solidFill>
              <a:schemeClr val="tx1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594412" y="4741339"/>
            <a:ext cx="40006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R1</a:t>
            </a:r>
            <a:endParaRPr lang="en-US" sz="1600" dirty="0"/>
          </a:p>
        </p:txBody>
      </p:sp>
      <p:sp>
        <p:nvSpPr>
          <p:cNvPr id="17" name="TextBox 16"/>
          <p:cNvSpPr txBox="1"/>
          <p:nvPr/>
        </p:nvSpPr>
        <p:spPr>
          <a:xfrm>
            <a:off x="6593479" y="4724462"/>
            <a:ext cx="40006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R2</a:t>
            </a:r>
            <a:endParaRPr lang="en-US" sz="1600" dirty="0"/>
          </a:p>
        </p:txBody>
      </p:sp>
      <p:sp>
        <p:nvSpPr>
          <p:cNvPr id="18" name="TextBox 17"/>
          <p:cNvSpPr txBox="1"/>
          <p:nvPr/>
        </p:nvSpPr>
        <p:spPr>
          <a:xfrm>
            <a:off x="7588312" y="4741339"/>
            <a:ext cx="40006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R3</a:t>
            </a:r>
            <a:endParaRPr lang="en-US" sz="1600" dirty="0"/>
          </a:p>
        </p:txBody>
      </p:sp>
      <p:sp>
        <p:nvSpPr>
          <p:cNvPr id="19" name="TextBox 18"/>
          <p:cNvSpPr txBox="1"/>
          <p:nvPr/>
        </p:nvSpPr>
        <p:spPr>
          <a:xfrm>
            <a:off x="8623301" y="4724462"/>
            <a:ext cx="4026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R4</a:t>
            </a:r>
            <a:endParaRPr lang="en-US" sz="1600" dirty="0"/>
          </a:p>
        </p:txBody>
      </p:sp>
      <p:sp>
        <p:nvSpPr>
          <p:cNvPr id="20" name="TextBox 19"/>
          <p:cNvSpPr txBox="1"/>
          <p:nvPr/>
        </p:nvSpPr>
        <p:spPr>
          <a:xfrm>
            <a:off x="1397062" y="4360566"/>
            <a:ext cx="40006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R1</a:t>
            </a:r>
            <a:endParaRPr lang="en-US" sz="1600" dirty="0"/>
          </a:p>
        </p:txBody>
      </p:sp>
      <p:sp>
        <p:nvSpPr>
          <p:cNvPr id="21" name="TextBox 20"/>
          <p:cNvSpPr txBox="1"/>
          <p:nvPr/>
        </p:nvSpPr>
        <p:spPr>
          <a:xfrm>
            <a:off x="1397062" y="2791943"/>
            <a:ext cx="40006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R2</a:t>
            </a:r>
            <a:endParaRPr lang="en-US" sz="1600" dirty="0"/>
          </a:p>
        </p:txBody>
      </p:sp>
      <p:sp>
        <p:nvSpPr>
          <p:cNvPr id="22" name="TextBox 21"/>
          <p:cNvSpPr txBox="1"/>
          <p:nvPr/>
        </p:nvSpPr>
        <p:spPr>
          <a:xfrm>
            <a:off x="3359211" y="3958170"/>
            <a:ext cx="40006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R3</a:t>
            </a:r>
            <a:endParaRPr lang="en-US" sz="1600" dirty="0"/>
          </a:p>
        </p:txBody>
      </p:sp>
      <p:sp>
        <p:nvSpPr>
          <p:cNvPr id="23" name="TextBox 22"/>
          <p:cNvSpPr txBox="1"/>
          <p:nvPr/>
        </p:nvSpPr>
        <p:spPr>
          <a:xfrm>
            <a:off x="3359211" y="2474555"/>
            <a:ext cx="4026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R4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0648415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Classification </a:t>
            </a:r>
            <a:r>
              <a:rPr lang="en-US" dirty="0" smtClean="0"/>
              <a:t>tree</a:t>
            </a:r>
            <a:endParaRPr lang="en-US" dirty="0"/>
          </a:p>
        </p:txBody>
      </p:sp>
      <p:pic>
        <p:nvPicPr>
          <p:cNvPr id="4" name="Content Placeholder 3" descr="classification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187" r="-18187"/>
          <a:stretch>
            <a:fillRect/>
          </a:stretch>
        </p:blipFill>
        <p:spPr>
          <a:xfrm>
            <a:off x="-778910" y="1854196"/>
            <a:ext cx="6553233" cy="3604026"/>
          </a:xfrm>
        </p:spPr>
      </p:pic>
      <p:pic>
        <p:nvPicPr>
          <p:cNvPr id="3" name="Picture 2" descr="classification tre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2917" y="1617145"/>
            <a:ext cx="5017266" cy="3589867"/>
          </a:xfrm>
          <a:prstGeom prst="rect">
            <a:avLst/>
          </a:prstGeom>
        </p:spPr>
      </p:pic>
      <p:cxnSp>
        <p:nvCxnSpPr>
          <p:cNvPr id="9" name="Straight Connector 8"/>
          <p:cNvCxnSpPr/>
          <p:nvPr/>
        </p:nvCxnSpPr>
        <p:spPr>
          <a:xfrm flipV="1">
            <a:off x="2550583" y="2095500"/>
            <a:ext cx="0" cy="2942166"/>
          </a:xfrm>
          <a:prstGeom prst="line">
            <a:avLst/>
          </a:prstGeom>
          <a:ln cap="sq">
            <a:solidFill>
              <a:schemeClr val="tx1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709083" y="4053417"/>
            <a:ext cx="1841500" cy="0"/>
          </a:xfrm>
          <a:prstGeom prst="line">
            <a:avLst/>
          </a:prstGeom>
          <a:ln cap="sq">
            <a:solidFill>
              <a:schemeClr val="tx1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2550583" y="3333749"/>
            <a:ext cx="1873250" cy="0"/>
          </a:xfrm>
          <a:prstGeom prst="line">
            <a:avLst/>
          </a:prstGeom>
          <a:ln cap="sq">
            <a:solidFill>
              <a:schemeClr val="tx1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594412" y="4741339"/>
            <a:ext cx="40006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R1</a:t>
            </a:r>
            <a:endParaRPr lang="en-US" sz="1600" dirty="0"/>
          </a:p>
        </p:txBody>
      </p:sp>
      <p:sp>
        <p:nvSpPr>
          <p:cNvPr id="17" name="TextBox 16"/>
          <p:cNvSpPr txBox="1"/>
          <p:nvPr/>
        </p:nvSpPr>
        <p:spPr>
          <a:xfrm>
            <a:off x="6593479" y="4724462"/>
            <a:ext cx="40006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R2</a:t>
            </a:r>
            <a:endParaRPr lang="en-US" sz="1600" dirty="0"/>
          </a:p>
        </p:txBody>
      </p:sp>
      <p:sp>
        <p:nvSpPr>
          <p:cNvPr id="18" name="TextBox 17"/>
          <p:cNvSpPr txBox="1"/>
          <p:nvPr/>
        </p:nvSpPr>
        <p:spPr>
          <a:xfrm>
            <a:off x="7588312" y="4741339"/>
            <a:ext cx="40006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R3</a:t>
            </a:r>
            <a:endParaRPr lang="en-US" sz="1600" dirty="0"/>
          </a:p>
        </p:txBody>
      </p:sp>
      <p:sp>
        <p:nvSpPr>
          <p:cNvPr id="19" name="TextBox 18"/>
          <p:cNvSpPr txBox="1"/>
          <p:nvPr/>
        </p:nvSpPr>
        <p:spPr>
          <a:xfrm>
            <a:off x="8623301" y="4724462"/>
            <a:ext cx="4026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R4</a:t>
            </a:r>
            <a:endParaRPr lang="en-US" sz="1600" dirty="0"/>
          </a:p>
        </p:txBody>
      </p:sp>
      <p:sp>
        <p:nvSpPr>
          <p:cNvPr id="20" name="TextBox 19"/>
          <p:cNvSpPr txBox="1"/>
          <p:nvPr/>
        </p:nvSpPr>
        <p:spPr>
          <a:xfrm>
            <a:off x="1397062" y="4360566"/>
            <a:ext cx="40006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R1</a:t>
            </a:r>
            <a:endParaRPr lang="en-US" sz="1600" dirty="0"/>
          </a:p>
        </p:txBody>
      </p:sp>
      <p:sp>
        <p:nvSpPr>
          <p:cNvPr id="21" name="TextBox 20"/>
          <p:cNvSpPr txBox="1"/>
          <p:nvPr/>
        </p:nvSpPr>
        <p:spPr>
          <a:xfrm>
            <a:off x="1397062" y="2791943"/>
            <a:ext cx="40006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R2</a:t>
            </a:r>
            <a:endParaRPr lang="en-US" sz="1600" dirty="0"/>
          </a:p>
        </p:txBody>
      </p:sp>
      <p:sp>
        <p:nvSpPr>
          <p:cNvPr id="22" name="TextBox 21"/>
          <p:cNvSpPr txBox="1"/>
          <p:nvPr/>
        </p:nvSpPr>
        <p:spPr>
          <a:xfrm>
            <a:off x="3359211" y="3958170"/>
            <a:ext cx="40006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R3</a:t>
            </a:r>
            <a:endParaRPr lang="en-US" sz="1600" dirty="0"/>
          </a:p>
        </p:txBody>
      </p:sp>
      <p:sp>
        <p:nvSpPr>
          <p:cNvPr id="23" name="TextBox 22"/>
          <p:cNvSpPr txBox="1"/>
          <p:nvPr/>
        </p:nvSpPr>
        <p:spPr>
          <a:xfrm>
            <a:off x="3359211" y="2474555"/>
            <a:ext cx="4026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R4</a:t>
            </a:r>
            <a:endParaRPr lang="en-US" sz="1600" dirty="0"/>
          </a:p>
        </p:txBody>
      </p:sp>
      <p:sp>
        <p:nvSpPr>
          <p:cNvPr id="5" name="TextBox 4"/>
          <p:cNvSpPr txBox="1"/>
          <p:nvPr/>
        </p:nvSpPr>
        <p:spPr>
          <a:xfrm>
            <a:off x="93172" y="5403340"/>
            <a:ext cx="881799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Split directions and values are typically determined by minimizing some measure of heterogeneity or impurity</a:t>
            </a:r>
          </a:p>
          <a:p>
            <a:endParaRPr lang="en-US" dirty="0"/>
          </a:p>
          <a:p>
            <a:r>
              <a:rPr lang="en-US" dirty="0" smtClean="0"/>
              <a:t>The most common measure is the </a:t>
            </a:r>
            <a:r>
              <a:rPr lang="en-US" dirty="0" err="1" smtClean="0"/>
              <a:t>gini</a:t>
            </a:r>
            <a:r>
              <a:rPr lang="en-US" dirty="0" smtClean="0"/>
              <a:t> impurity: </a:t>
            </a:r>
            <a:r>
              <a:rPr lang="en-US" dirty="0" err="1" smtClean="0"/>
              <a:t>Σ</a:t>
            </a:r>
            <a:r>
              <a:rPr lang="en-US" baseline="-25000" dirty="0" err="1" smtClean="0"/>
              <a:t>k</a:t>
            </a:r>
            <a:r>
              <a:rPr lang="en-US" dirty="0" err="1" smtClean="0"/>
              <a:t>p</a:t>
            </a:r>
            <a:r>
              <a:rPr lang="en-US" baseline="-25000" dirty="0" err="1" smtClean="0"/>
              <a:t>mk</a:t>
            </a:r>
            <a:r>
              <a:rPr lang="en-US" dirty="0" smtClean="0"/>
              <a:t>(1 – </a:t>
            </a:r>
            <a:r>
              <a:rPr lang="en-US" dirty="0" err="1" smtClean="0"/>
              <a:t>p</a:t>
            </a:r>
            <a:r>
              <a:rPr lang="en-US" baseline="-25000" dirty="0" err="1" smtClean="0"/>
              <a:t>mk</a:t>
            </a:r>
            <a:r>
              <a:rPr lang="en-US" dirty="0" smtClean="0"/>
              <a:t>)</a:t>
            </a:r>
          </a:p>
          <a:p>
            <a:r>
              <a:rPr lang="en-US" dirty="0"/>
              <a:t>w</a:t>
            </a:r>
            <a:r>
              <a:rPr lang="en-US" dirty="0" smtClean="0"/>
              <a:t>here </a:t>
            </a:r>
            <a:r>
              <a:rPr lang="en-US" dirty="0" err="1" smtClean="0"/>
              <a:t>p</a:t>
            </a:r>
            <a:r>
              <a:rPr lang="en-US" baseline="-25000" dirty="0" err="1" smtClean="0"/>
              <a:t>mk</a:t>
            </a:r>
            <a:r>
              <a:rPr lang="en-US" dirty="0" smtClean="0"/>
              <a:t> is the fraction of points at node m belonging to class 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8009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machine learning?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study, construction, or use of algorithms that can learn from and make predictions on data</a:t>
            </a:r>
          </a:p>
          <a:p>
            <a:r>
              <a:rPr lang="en-US" dirty="0" smtClean="0"/>
              <a:t>Two broad categories of ML problems</a:t>
            </a:r>
          </a:p>
          <a:p>
            <a:pPr lvl="1"/>
            <a:r>
              <a:rPr lang="en-US" dirty="0" smtClean="0"/>
              <a:t>Supervised learning: Given a set of example inputs and associated outputs, attempt to learn a function that maps inputs to outputs</a:t>
            </a:r>
          </a:p>
          <a:p>
            <a:pPr lvl="1"/>
            <a:r>
              <a:rPr lang="en-US" dirty="0" smtClean="0"/>
              <a:t>Unsupervised learning: No outputs are given. The goal is to uncover structure in the inputs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62134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Support vector machine</a:t>
            </a:r>
            <a:endParaRPr lang="en-US" dirty="0"/>
          </a:p>
        </p:txBody>
      </p:sp>
      <p:pic>
        <p:nvPicPr>
          <p:cNvPr id="4" name="Picture 3" descr="optimal-hyperplan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6769" y="1312333"/>
            <a:ext cx="3942550" cy="388998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13408" y="5344591"/>
            <a:ext cx="64558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Rather than modeling probability distributions, SVM computes distances to find the maximum margin </a:t>
            </a:r>
            <a:r>
              <a:rPr lang="en-US" dirty="0" err="1" smtClean="0"/>
              <a:t>hyperplane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23327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used for?</a:t>
            </a:r>
            <a:endParaRPr lang="en-US" dirty="0"/>
          </a:p>
        </p:txBody>
      </p:sp>
      <p:pic>
        <p:nvPicPr>
          <p:cNvPr id="4" name="Picture 3" descr="facebook_facial_recognition_110608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832" y="1552365"/>
            <a:ext cx="2245881" cy="1686087"/>
          </a:xfrm>
          <a:prstGeom prst="rect">
            <a:avLst/>
          </a:prstGeom>
        </p:spPr>
      </p:pic>
      <p:pic>
        <p:nvPicPr>
          <p:cNvPr id="5" name="Picture 4" descr="Spam_ca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1759" y="1158018"/>
            <a:ext cx="2465723" cy="233891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646581" y="1634270"/>
            <a:ext cx="2767168" cy="634143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oligoArray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3713" y="3683665"/>
            <a:ext cx="2783663" cy="240175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079517" y="3285273"/>
            <a:ext cx="17351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Face recognition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195500" y="3285273"/>
            <a:ext cx="16566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Spam detection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105185" y="6083510"/>
            <a:ext cx="27791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Predicting disease from microarray measurements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66371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supervised learning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Let X = (X</a:t>
            </a:r>
            <a:r>
              <a:rPr lang="en-US" baseline="-25000" dirty="0" smtClean="0"/>
              <a:t>1</a:t>
            </a:r>
            <a:r>
              <a:rPr lang="en-US" dirty="0" smtClean="0"/>
              <a:t>,…,</a:t>
            </a:r>
            <a:r>
              <a:rPr lang="en-US" dirty="0" err="1" smtClean="0"/>
              <a:t>X</a:t>
            </a:r>
            <a:r>
              <a:rPr lang="en-US" baseline="-25000" dirty="0" err="1" smtClean="0"/>
              <a:t>p</a:t>
            </a:r>
            <a:r>
              <a:rPr lang="en-US" dirty="0" smtClean="0"/>
              <a:t>) be a set of p input or predictor variables, also known as </a:t>
            </a:r>
            <a:r>
              <a:rPr lang="en-US" i="1" dirty="0" smtClean="0"/>
              <a:t>features</a:t>
            </a:r>
            <a:r>
              <a:rPr lang="en-US" dirty="0" smtClean="0"/>
              <a:t>, and Y be the output or response variable. Denote by x</a:t>
            </a:r>
            <a:r>
              <a:rPr lang="en-US" baseline="-25000" dirty="0" smtClean="0"/>
              <a:t>i</a:t>
            </a:r>
            <a:r>
              <a:rPr lang="en-US" dirty="0" smtClean="0"/>
              <a:t> = (x</a:t>
            </a:r>
            <a:r>
              <a:rPr lang="en-US" baseline="-25000" dirty="0" smtClean="0"/>
              <a:t>i1</a:t>
            </a:r>
            <a:r>
              <a:rPr lang="en-US" dirty="0" smtClean="0"/>
              <a:t>,…,</a:t>
            </a:r>
            <a:r>
              <a:rPr lang="en-US" dirty="0" err="1"/>
              <a:t>x</a:t>
            </a:r>
            <a:r>
              <a:rPr lang="en-US" baseline="-25000" dirty="0" err="1" smtClean="0"/>
              <a:t>ip</a:t>
            </a:r>
            <a:r>
              <a:rPr lang="en-US" dirty="0" smtClean="0"/>
              <a:t>) the input for the </a:t>
            </a:r>
            <a:r>
              <a:rPr lang="en-US" dirty="0" err="1" smtClean="0"/>
              <a:t>ith</a:t>
            </a:r>
            <a:r>
              <a:rPr lang="en-US" dirty="0" smtClean="0"/>
              <a:t> training example and let </a:t>
            </a:r>
            <a:r>
              <a:rPr lang="en-US" dirty="0" err="1" smtClean="0"/>
              <a:t>y</a:t>
            </a:r>
            <a:r>
              <a:rPr lang="en-US" baseline="-25000" dirty="0" err="1" smtClean="0"/>
              <a:t>i</a:t>
            </a:r>
            <a:r>
              <a:rPr lang="en-US" dirty="0" smtClean="0"/>
              <a:t> be the output for the </a:t>
            </a:r>
            <a:r>
              <a:rPr lang="en-US" dirty="0" err="1" smtClean="0"/>
              <a:t>ith</a:t>
            </a:r>
            <a:r>
              <a:rPr lang="en-US" dirty="0" smtClean="0"/>
              <a:t> training example. Suppose we have n training examples (x</a:t>
            </a:r>
            <a:r>
              <a:rPr lang="en-US" baseline="-25000" dirty="0" smtClean="0"/>
              <a:t>1</a:t>
            </a:r>
            <a:r>
              <a:rPr lang="en-US" dirty="0" smtClean="0"/>
              <a:t>,y</a:t>
            </a:r>
            <a:r>
              <a:rPr lang="en-US" baseline="-25000" dirty="0" smtClean="0"/>
              <a:t>1</a:t>
            </a:r>
            <a:r>
              <a:rPr lang="en-US" dirty="0" smtClean="0"/>
              <a:t>),…,(</a:t>
            </a:r>
            <a:r>
              <a:rPr lang="en-US" dirty="0" err="1" smtClean="0"/>
              <a:t>x</a:t>
            </a:r>
            <a:r>
              <a:rPr lang="en-US" baseline="-25000" dirty="0" err="1" smtClean="0"/>
              <a:t>n</a:t>
            </a:r>
            <a:r>
              <a:rPr lang="en-US" dirty="0" err="1" smtClean="0"/>
              <a:t>,y</a:t>
            </a:r>
            <a:r>
              <a:rPr lang="en-US" baseline="-25000" dirty="0" err="1" smtClean="0"/>
              <a:t>n</a:t>
            </a:r>
            <a:r>
              <a:rPr lang="en-US" dirty="0" smtClean="0"/>
              <a:t>).</a:t>
            </a:r>
          </a:p>
          <a:p>
            <a:r>
              <a:rPr lang="en-US" dirty="0" smtClean="0"/>
              <a:t>GOAL: find a function f: X </a:t>
            </a:r>
            <a:r>
              <a:rPr lang="en-US" dirty="0" smtClean="0">
                <a:sym typeface="Wingdings"/>
              </a:rPr>
              <a:t> 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0020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supervised learning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When Y is continuous, the task is called </a:t>
            </a:r>
            <a:r>
              <a:rPr lang="en-US" i="1" dirty="0" smtClean="0"/>
              <a:t>regression</a:t>
            </a:r>
            <a:endParaRPr lang="en-US" dirty="0" smtClean="0"/>
          </a:p>
          <a:p>
            <a:pPr lvl="1"/>
            <a:r>
              <a:rPr lang="en-US" dirty="0" smtClean="0"/>
              <a:t>Ex: predicting housing prices, life span, tomorrow’s temperature</a:t>
            </a:r>
          </a:p>
          <a:p>
            <a:r>
              <a:rPr lang="en-US" dirty="0" smtClean="0"/>
              <a:t>When Y is discrete/categorical, the task is called </a:t>
            </a:r>
            <a:r>
              <a:rPr lang="en-US" i="1" dirty="0" smtClean="0"/>
              <a:t>classification</a:t>
            </a:r>
            <a:endParaRPr lang="en-US" dirty="0" smtClean="0"/>
          </a:p>
          <a:p>
            <a:pPr lvl="1"/>
            <a:r>
              <a:rPr lang="en-US" dirty="0" smtClean="0"/>
              <a:t>Ex: predicting if someone has a disease, spam detection, image object detection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41167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linear regression</a:t>
            </a:r>
            <a:endParaRPr lang="en-US" dirty="0"/>
          </a:p>
        </p:txBody>
      </p:sp>
      <p:pic>
        <p:nvPicPr>
          <p:cNvPr id="5" name="Content Placeholder 4" descr="regression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187" r="-1818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040939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linear regression</a:t>
            </a:r>
            <a:endParaRPr lang="en-US" dirty="0"/>
          </a:p>
        </p:txBody>
      </p:sp>
      <p:pic>
        <p:nvPicPr>
          <p:cNvPr id="5" name="Content Placeholder 4" descr="regression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187" r="-18187"/>
          <a:stretch>
            <a:fillRect/>
          </a:stretch>
        </p:blipFill>
        <p:spPr/>
      </p:pic>
      <p:cxnSp>
        <p:nvCxnSpPr>
          <p:cNvPr id="7" name="Straight Connector 6"/>
          <p:cNvCxnSpPr/>
          <p:nvPr/>
        </p:nvCxnSpPr>
        <p:spPr>
          <a:xfrm flipV="1">
            <a:off x="2370667" y="1964268"/>
            <a:ext cx="4504266" cy="3166532"/>
          </a:xfrm>
          <a:prstGeom prst="line">
            <a:avLst/>
          </a:prstGeom>
          <a:ln/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5164667" y="3302000"/>
            <a:ext cx="1261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3"/>
                </a:solidFill>
              </a:rPr>
              <a:t>Y = β</a:t>
            </a:r>
            <a:r>
              <a:rPr lang="en-US" baseline="-25000" dirty="0" smtClean="0">
                <a:solidFill>
                  <a:schemeClr val="accent3"/>
                </a:solidFill>
              </a:rPr>
              <a:t>o</a:t>
            </a:r>
            <a:r>
              <a:rPr lang="en-US" dirty="0" smtClean="0">
                <a:solidFill>
                  <a:schemeClr val="accent3"/>
                </a:solidFill>
              </a:rPr>
              <a:t> + β</a:t>
            </a:r>
            <a:r>
              <a:rPr lang="en-US" baseline="-25000" dirty="0" smtClean="0">
                <a:solidFill>
                  <a:schemeClr val="accent3"/>
                </a:solidFill>
              </a:rPr>
              <a:t>1</a:t>
            </a:r>
            <a:r>
              <a:rPr lang="en-US" dirty="0" smtClean="0">
                <a:solidFill>
                  <a:schemeClr val="accent3"/>
                </a:solidFill>
              </a:rPr>
              <a:t>X</a:t>
            </a:r>
            <a:endParaRPr lang="en-US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516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linear regression</a:t>
            </a:r>
            <a:endParaRPr lang="en-US" dirty="0"/>
          </a:p>
        </p:txBody>
      </p:sp>
      <p:pic>
        <p:nvPicPr>
          <p:cNvPr id="5" name="Content Placeholder 4" descr="regression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187" r="-18187"/>
          <a:stretch>
            <a:fillRect/>
          </a:stretch>
        </p:blipFill>
        <p:spPr/>
      </p:pic>
      <p:cxnSp>
        <p:nvCxnSpPr>
          <p:cNvPr id="7" name="Straight Connector 6"/>
          <p:cNvCxnSpPr/>
          <p:nvPr/>
        </p:nvCxnSpPr>
        <p:spPr>
          <a:xfrm flipV="1">
            <a:off x="2370667" y="1964268"/>
            <a:ext cx="4504266" cy="3166532"/>
          </a:xfrm>
          <a:prstGeom prst="line">
            <a:avLst/>
          </a:prstGeom>
          <a:ln/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5164667" y="3302000"/>
            <a:ext cx="1891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chemeClr val="accent3"/>
                </a:solidFill>
              </a:rPr>
              <a:t>Ŷ</a:t>
            </a:r>
            <a:r>
              <a:rPr lang="en-US" dirty="0" smtClean="0">
                <a:solidFill>
                  <a:schemeClr val="accent3"/>
                </a:solidFill>
              </a:rPr>
              <a:t> = f</a:t>
            </a:r>
            <a:r>
              <a:rPr lang="en-US" baseline="-25000" dirty="0" smtClean="0">
                <a:solidFill>
                  <a:schemeClr val="accent3"/>
                </a:solidFill>
              </a:rPr>
              <a:t>β</a:t>
            </a:r>
            <a:r>
              <a:rPr lang="en-US" dirty="0" smtClean="0">
                <a:solidFill>
                  <a:schemeClr val="accent3"/>
                </a:solidFill>
              </a:rPr>
              <a:t>(X)</a:t>
            </a:r>
            <a:r>
              <a:rPr lang="en-US" dirty="0" smtClean="0">
                <a:solidFill>
                  <a:schemeClr val="accent3"/>
                </a:solidFill>
              </a:rPr>
              <a:t> = β</a:t>
            </a:r>
            <a:r>
              <a:rPr lang="en-US" baseline="-25000" dirty="0" smtClean="0">
                <a:solidFill>
                  <a:schemeClr val="accent3"/>
                </a:solidFill>
              </a:rPr>
              <a:t>o</a:t>
            </a:r>
            <a:r>
              <a:rPr lang="en-US" dirty="0" smtClean="0">
                <a:solidFill>
                  <a:schemeClr val="accent3"/>
                </a:solidFill>
              </a:rPr>
              <a:t> + β</a:t>
            </a:r>
            <a:r>
              <a:rPr lang="en-US" baseline="-25000" dirty="0" smtClean="0">
                <a:solidFill>
                  <a:schemeClr val="accent3"/>
                </a:solidFill>
              </a:rPr>
              <a:t>1</a:t>
            </a:r>
            <a:r>
              <a:rPr lang="en-US" dirty="0" smtClean="0">
                <a:solidFill>
                  <a:schemeClr val="accent3"/>
                </a:solidFill>
              </a:rPr>
              <a:t>X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54150" y="6126163"/>
            <a:ext cx="26804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3"/>
                </a:solidFill>
              </a:rPr>
              <a:t>How do we find </a:t>
            </a:r>
            <a:r>
              <a:rPr lang="en-US" dirty="0" smtClean="0">
                <a:solidFill>
                  <a:schemeClr val="accent3"/>
                </a:solidFill>
              </a:rPr>
              <a:t>β</a:t>
            </a:r>
            <a:r>
              <a:rPr lang="en-US" baseline="-25000" dirty="0" smtClean="0">
                <a:solidFill>
                  <a:schemeClr val="accent3"/>
                </a:solidFill>
              </a:rPr>
              <a:t>o</a:t>
            </a:r>
            <a:r>
              <a:rPr lang="en-US" dirty="0" smtClean="0">
                <a:solidFill>
                  <a:schemeClr val="accent3"/>
                </a:solidFill>
              </a:rPr>
              <a:t> and β</a:t>
            </a:r>
            <a:r>
              <a:rPr lang="en-US" baseline="-25000" dirty="0" smtClean="0">
                <a:solidFill>
                  <a:schemeClr val="accent3"/>
                </a:solidFill>
              </a:rPr>
              <a:t>1</a:t>
            </a:r>
            <a:r>
              <a:rPr lang="en-US" dirty="0" smtClean="0">
                <a:solidFill>
                  <a:schemeClr val="accent3"/>
                </a:solidFill>
              </a:rPr>
              <a:t>?</a:t>
            </a:r>
            <a:endParaRPr lang="en-US" dirty="0" smtClean="0">
              <a:solidFill>
                <a:schemeClr val="accent3"/>
              </a:solidFill>
            </a:endParaRPr>
          </a:p>
          <a:p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245304" y="6126163"/>
            <a:ext cx="34451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3"/>
                </a:solidFill>
              </a:rPr>
              <a:t>(</a:t>
            </a:r>
            <a:r>
              <a:rPr lang="en-US" dirty="0" smtClean="0">
                <a:solidFill>
                  <a:schemeClr val="accent3"/>
                </a:solidFill>
              </a:rPr>
              <a:t>β</a:t>
            </a:r>
            <a:r>
              <a:rPr lang="en-US" baseline="-25000" dirty="0" smtClean="0">
                <a:solidFill>
                  <a:schemeClr val="accent3"/>
                </a:solidFill>
              </a:rPr>
              <a:t>o</a:t>
            </a:r>
            <a:r>
              <a:rPr lang="en-US" dirty="0">
                <a:solidFill>
                  <a:schemeClr val="accent3"/>
                </a:solidFill>
              </a:rPr>
              <a:t>,</a:t>
            </a:r>
            <a:r>
              <a:rPr lang="en-US" dirty="0" smtClean="0">
                <a:solidFill>
                  <a:schemeClr val="accent3"/>
                </a:solidFill>
              </a:rPr>
              <a:t>β</a:t>
            </a:r>
            <a:r>
              <a:rPr lang="en-US" baseline="-25000" dirty="0" smtClean="0">
                <a:solidFill>
                  <a:schemeClr val="accent3"/>
                </a:solidFill>
              </a:rPr>
              <a:t>1</a:t>
            </a:r>
            <a:r>
              <a:rPr lang="en-US" dirty="0" smtClean="0">
                <a:solidFill>
                  <a:schemeClr val="accent3"/>
                </a:solidFill>
              </a:rPr>
              <a:t>) = </a:t>
            </a:r>
            <a:r>
              <a:rPr lang="en-US" dirty="0" err="1" smtClean="0">
                <a:solidFill>
                  <a:schemeClr val="accent3"/>
                </a:solidFill>
              </a:rPr>
              <a:t>argmin</a:t>
            </a:r>
            <a:r>
              <a:rPr lang="en-US" dirty="0" smtClean="0">
                <a:solidFill>
                  <a:schemeClr val="accent3"/>
                </a:solidFill>
              </a:rPr>
              <a:t> J(</a:t>
            </a:r>
            <a:r>
              <a:rPr lang="en-US" dirty="0" smtClean="0">
                <a:solidFill>
                  <a:schemeClr val="accent3"/>
                </a:solidFill>
              </a:rPr>
              <a:t>β) = </a:t>
            </a:r>
            <a:r>
              <a:rPr lang="en-US" dirty="0" err="1" smtClean="0">
                <a:solidFill>
                  <a:schemeClr val="accent3"/>
                </a:solidFill>
              </a:rPr>
              <a:t>Σ</a:t>
            </a:r>
            <a:r>
              <a:rPr lang="en-US" dirty="0" smtClean="0">
                <a:solidFill>
                  <a:schemeClr val="accent3"/>
                </a:solidFill>
              </a:rPr>
              <a:t>(</a:t>
            </a:r>
            <a:r>
              <a:rPr lang="en-US" dirty="0" smtClean="0">
                <a:solidFill>
                  <a:schemeClr val="accent3"/>
                </a:solidFill>
              </a:rPr>
              <a:t>f</a:t>
            </a:r>
            <a:r>
              <a:rPr lang="en-US" baseline="-25000" dirty="0" smtClean="0">
                <a:solidFill>
                  <a:schemeClr val="accent3"/>
                </a:solidFill>
              </a:rPr>
              <a:t>β </a:t>
            </a:r>
            <a:r>
              <a:rPr lang="en-US" dirty="0" smtClean="0">
                <a:solidFill>
                  <a:schemeClr val="accent3"/>
                </a:solidFill>
              </a:rPr>
              <a:t>(X</a:t>
            </a:r>
            <a:r>
              <a:rPr lang="en-US" baseline="-25000" dirty="0" smtClean="0">
                <a:solidFill>
                  <a:schemeClr val="accent3"/>
                </a:solidFill>
              </a:rPr>
              <a:t>i</a:t>
            </a:r>
            <a:r>
              <a:rPr lang="en-US" dirty="0" smtClean="0">
                <a:solidFill>
                  <a:schemeClr val="accent3"/>
                </a:solidFill>
              </a:rPr>
              <a:t>)</a:t>
            </a:r>
            <a:r>
              <a:rPr lang="en-US" dirty="0" smtClean="0">
                <a:solidFill>
                  <a:schemeClr val="accent3"/>
                </a:solidFill>
              </a:rPr>
              <a:t> – Y</a:t>
            </a:r>
            <a:r>
              <a:rPr lang="en-US" baseline="-25000" dirty="0" smtClean="0">
                <a:solidFill>
                  <a:schemeClr val="accent3"/>
                </a:solidFill>
              </a:rPr>
              <a:t>i</a:t>
            </a:r>
            <a:r>
              <a:rPr lang="en-US" dirty="0" smtClean="0">
                <a:solidFill>
                  <a:schemeClr val="accent3"/>
                </a:solidFill>
              </a:rPr>
              <a:t>)</a:t>
            </a:r>
            <a:r>
              <a:rPr lang="en-US" baseline="30000" dirty="0" smtClean="0">
                <a:solidFill>
                  <a:schemeClr val="accent3"/>
                </a:solidFill>
              </a:rPr>
              <a:t>2</a:t>
            </a:r>
            <a:endParaRPr lang="en-US" dirty="0" smtClean="0">
              <a:solidFill>
                <a:schemeClr val="accent3"/>
              </a:solidFill>
            </a:endParaRPr>
          </a:p>
          <a:p>
            <a:endParaRPr lang="en-US" dirty="0">
              <a:solidFill>
                <a:schemeClr val="accent3"/>
              </a:solidFill>
            </a:endParaRPr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3524250" y="4318000"/>
            <a:ext cx="0" cy="28575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602567" y="4575149"/>
            <a:ext cx="10339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f</a:t>
            </a:r>
            <a:r>
              <a:rPr lang="en-US" baseline="-25000" dirty="0" smtClean="0">
                <a:solidFill>
                  <a:srgbClr val="FF0000"/>
                </a:solidFill>
              </a:rPr>
              <a:t>β </a:t>
            </a:r>
            <a:r>
              <a:rPr lang="en-US" dirty="0" smtClean="0">
                <a:solidFill>
                  <a:srgbClr val="FF0000"/>
                </a:solidFill>
              </a:rPr>
              <a:t>(X</a:t>
            </a:r>
            <a:r>
              <a:rPr lang="en-US" baseline="-25000" dirty="0" smtClean="0">
                <a:solidFill>
                  <a:srgbClr val="FF0000"/>
                </a:solidFill>
              </a:rPr>
              <a:t>i</a:t>
            </a:r>
            <a:r>
              <a:rPr lang="en-US" dirty="0" smtClean="0">
                <a:solidFill>
                  <a:srgbClr val="FF0000"/>
                </a:solidFill>
              </a:rPr>
              <a:t>) – Y</a:t>
            </a:r>
            <a:r>
              <a:rPr lang="en-US" baseline="-25000" dirty="0" smtClean="0">
                <a:solidFill>
                  <a:srgbClr val="FF0000"/>
                </a:solidFill>
              </a:rPr>
              <a:t>i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45695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classification</a:t>
            </a:r>
            <a:endParaRPr lang="en-US" dirty="0"/>
          </a:p>
        </p:txBody>
      </p:sp>
      <p:pic>
        <p:nvPicPr>
          <p:cNvPr id="4" name="Content Placeholder 3" descr="classification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187" r="-18187"/>
          <a:stretch>
            <a:fillRect/>
          </a:stretch>
        </p:blipFill>
        <p:spPr>
          <a:xfrm>
            <a:off x="-795842" y="1600200"/>
            <a:ext cx="8229600" cy="4525963"/>
          </a:xfrm>
        </p:spPr>
      </p:pic>
      <p:sp>
        <p:nvSpPr>
          <p:cNvPr id="5" name="TextBox 4"/>
          <p:cNvSpPr txBox="1"/>
          <p:nvPr/>
        </p:nvSpPr>
        <p:spPr>
          <a:xfrm>
            <a:off x="6616298" y="2502429"/>
            <a:ext cx="2341435" cy="2862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X</a:t>
            </a:r>
            <a:r>
              <a:rPr lang="en-US" baseline="-25000" dirty="0" smtClean="0"/>
              <a:t>1</a:t>
            </a:r>
            <a:r>
              <a:rPr lang="en-US" dirty="0" smtClean="0"/>
              <a:t>: sepal length</a:t>
            </a:r>
          </a:p>
          <a:p>
            <a:r>
              <a:rPr lang="en-US" dirty="0" smtClean="0"/>
              <a:t>X</a:t>
            </a:r>
            <a:r>
              <a:rPr lang="en-US" baseline="-25000" dirty="0" smtClean="0"/>
              <a:t>2</a:t>
            </a:r>
            <a:r>
              <a:rPr lang="en-US" dirty="0" smtClean="0"/>
              <a:t>: sepal width</a:t>
            </a:r>
          </a:p>
          <a:p>
            <a:endParaRPr lang="en-US" dirty="0"/>
          </a:p>
          <a:p>
            <a:r>
              <a:rPr lang="en-US" dirty="0" smtClean="0"/>
              <a:t>Y: flower type</a:t>
            </a:r>
          </a:p>
          <a:p>
            <a:endParaRPr lang="en-US" dirty="0"/>
          </a:p>
          <a:p>
            <a:r>
              <a:rPr lang="en-US" dirty="0" smtClean="0"/>
              <a:t>Find a classifier function f(X) that predicts flower type from sepal length and sepal width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2516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1012</TotalTime>
  <Words>707</Words>
  <Application>Microsoft Macintosh PowerPoint</Application>
  <PresentationFormat>On-screen Show (4:3)</PresentationFormat>
  <Paragraphs>87</Paragraphs>
  <Slides>20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Office Theme</vt:lpstr>
      <vt:lpstr>Intro to Machine Learning</vt:lpstr>
      <vt:lpstr>What is machine learning?</vt:lpstr>
      <vt:lpstr>What is used for?</vt:lpstr>
      <vt:lpstr>The supervised learning problem</vt:lpstr>
      <vt:lpstr>The supervised learning problem</vt:lpstr>
      <vt:lpstr>Example: linear regression</vt:lpstr>
      <vt:lpstr>Example: linear regression</vt:lpstr>
      <vt:lpstr>Example: linear regression</vt:lpstr>
      <vt:lpstr>Example: classification</vt:lpstr>
      <vt:lpstr>Example: classification</vt:lpstr>
      <vt:lpstr>Example: classification</vt:lpstr>
      <vt:lpstr>Overview of classification algorithms</vt:lpstr>
      <vt:lpstr>Decision tree</vt:lpstr>
      <vt:lpstr>Classification tree</vt:lpstr>
      <vt:lpstr>Classification tree</vt:lpstr>
      <vt:lpstr>Classification tree</vt:lpstr>
      <vt:lpstr>Classification tree</vt:lpstr>
      <vt:lpstr>Classification tree</vt:lpstr>
      <vt:lpstr>Classification tree</vt:lpstr>
      <vt:lpstr>Support vector machine</vt:lpstr>
    </vt:vector>
  </TitlesOfParts>
  <Company>The Johns Hopkins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 to Machine Learning</dc:title>
  <dc:creator>Tyler Tomita</dc:creator>
  <cp:lastModifiedBy>Tyler Tomita</cp:lastModifiedBy>
  <cp:revision>25</cp:revision>
  <dcterms:created xsi:type="dcterms:W3CDTF">2016-01-11T02:44:15Z</dcterms:created>
  <dcterms:modified xsi:type="dcterms:W3CDTF">2016-01-11T19:36:18Z</dcterms:modified>
</cp:coreProperties>
</file>

<file path=docProps/thumbnail.jpeg>
</file>